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0" r:id="rId9"/>
    <p:sldId id="261" r:id="rId10"/>
    <p:sldId id="272" r:id="rId11"/>
    <p:sldId id="264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短信中转站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BB549C-1EE7-4006-8CCE-FBE63DF9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63" y="796162"/>
            <a:ext cx="9072737" cy="56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3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3" name="图片 5" descr="图片 5">
            <a:extLst>
              <a:ext uri="{FF2B5EF4-FFF2-40B4-BE49-F238E27FC236}">
                <a16:creationId xmlns:a16="http://schemas.microsoft.com/office/drawing/2014/main" id="{CA57180F-B1D2-4068-8840-01F8CC29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042" y="1116384"/>
            <a:ext cx="7326473" cy="53532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1872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F8FB7FAC-05E4-44CA-94E2-4A73914B2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89837" l="8377" r="89921">
                        <a14:foregroundMark x1="8377" y1="77642" x2="55627" y2="85129"/>
                        <a14:foregroundMark x1="71154" y1="80518" x2="71073" y2="80081"/>
                        <a14:foregroundMark x1="56545" y1="80081" x2="59424" y2="80081"/>
                        <a14:backgroundMark x1="70288" y1="90244" x2="56675" y2="90244"/>
                        <a14:backgroundMark x1="69764" y1="89024" x2="72644" y2="84553"/>
                        <a14:backgroundMark x1="70157" y1="86585" x2="73037" y2="82927"/>
                        <a14:backgroundMark x1="72120" y1="82927" x2="73560" y2="90244"/>
                        <a14:backgroundMark x1="71859" y1="90650" x2="70681" y2="804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778" y="2520613"/>
            <a:ext cx="4851401" cy="15621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初始化列表“手机号码清单”为空列表，这个列表用于储存群组的电话号码。…">
            <a:extLst>
              <a:ext uri="{FF2B5EF4-FFF2-40B4-BE49-F238E27FC236}">
                <a16:creationId xmlns:a16="http://schemas.microsoft.com/office/drawing/2014/main" id="{70A24D64-4794-46F6-AF5D-2F240FA396B3}"/>
              </a:ext>
            </a:extLst>
          </p:cNvPr>
          <p:cNvSpPr txBox="1"/>
          <p:nvPr/>
        </p:nvSpPr>
        <p:spPr>
          <a:xfrm>
            <a:off x="5956815" y="2519679"/>
            <a:ext cx="5941147" cy="1631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40631" indent="-240631">
              <a:buSzPct val="100000"/>
              <a:buAutoNum type="arabicPeriod"/>
              <a:defRPr sz="2000">
                <a:solidFill>
                  <a:srgbClr val="FF2600"/>
                </a:solidFill>
              </a:defRPr>
            </a:pPr>
            <a:r>
              <a:rPr dirty="0" err="1">
                <a:solidFill>
                  <a:schemeClr val="tx1"/>
                </a:solidFill>
              </a:rPr>
              <a:t>初始化列表“手机号码清单”为空列表，这个列表用于储存群组的电话号码</a:t>
            </a:r>
            <a:r>
              <a:rPr dirty="0">
                <a:solidFill>
                  <a:schemeClr val="tx1"/>
                </a:solidFill>
              </a:rPr>
              <a:t>。</a:t>
            </a:r>
          </a:p>
          <a:p>
            <a:pPr>
              <a:defRPr sz="2000">
                <a:solidFill>
                  <a:srgbClr val="FF2600"/>
                </a:solidFill>
              </a:defRPr>
            </a:pPr>
            <a:endParaRPr dirty="0">
              <a:solidFill>
                <a:schemeClr val="tx1"/>
              </a:solidFill>
            </a:endParaRPr>
          </a:p>
          <a:p>
            <a:pPr marL="240631" indent="-240631">
              <a:buSzPct val="100000"/>
              <a:buAutoNum type="arabicPeriod" startAt="2"/>
              <a:defRPr sz="2000">
                <a:solidFill>
                  <a:srgbClr val="FF2600"/>
                </a:solidFill>
              </a:defRPr>
            </a:pPr>
            <a:r>
              <a:rPr dirty="0" err="1">
                <a:solidFill>
                  <a:schemeClr val="tx1"/>
                </a:solidFill>
              </a:rPr>
              <a:t>初始化变量“数据库”为空文本，用于调用微数据库时储存电话号码</a:t>
            </a:r>
            <a:r>
              <a:rPr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32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82438ACF-DD5B-4DFC-ADB8-B50BDF22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50" b="89932" l="5435" r="93720">
                        <a14:foregroundMark x1="11051" y1="8191" x2="41244" y2="41638"/>
                        <a14:foregroundMark x1="5435" y1="17065" x2="7367" y2="54949"/>
                        <a14:foregroundMark x1="91304" y1="55290" x2="93720" y2="65017"/>
                        <a14:foregroundMark x1="21135" y1="35666" x2="25181" y2="47099"/>
                        <a14:foregroundMark x1="26872" y1="33618" x2="32850" y2="49829"/>
                        <a14:foregroundMark x1="16244" y1="36689" x2="29408" y2="38396"/>
                        <a14:foregroundMark x1="40640" y1="75597" x2="51449" y2="76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338" y="1738232"/>
            <a:ext cx="7659505" cy="271042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当屏幕初始化时调用微数据库导入手机号码清单，并把导入的手机号码储存进“手机号码清单”变量中，并且设置标签的显示内容">
            <a:extLst>
              <a:ext uri="{FF2B5EF4-FFF2-40B4-BE49-F238E27FC236}">
                <a16:creationId xmlns:a16="http://schemas.microsoft.com/office/drawing/2014/main" id="{EAC69A14-E2E3-4C7B-9956-5DD6DDD1FC35}"/>
              </a:ext>
            </a:extLst>
          </p:cNvPr>
          <p:cNvSpPr txBox="1"/>
          <p:nvPr/>
        </p:nvSpPr>
        <p:spPr>
          <a:xfrm>
            <a:off x="721869" y="4893759"/>
            <a:ext cx="107482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当屏幕初始化时调用微数据库导入手机号码清单，并把导入的手机号码储存进“手机号码清单”变量中，并且设置标签的显示内容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设置提示信息">
            <a:extLst>
              <a:ext uri="{FF2B5EF4-FFF2-40B4-BE49-F238E27FC236}">
                <a16:creationId xmlns:a16="http://schemas.microsoft.com/office/drawing/2014/main" id="{4BC32644-6010-4A14-BC17-8771CA11C951}"/>
              </a:ext>
            </a:extLst>
          </p:cNvPr>
          <p:cNvSpPr txBox="1"/>
          <p:nvPr/>
        </p:nvSpPr>
        <p:spPr>
          <a:xfrm>
            <a:off x="8928000" y="2474659"/>
            <a:ext cx="147732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设置提示信息</a:t>
            </a:r>
          </a:p>
        </p:txBody>
      </p:sp>
      <p:sp>
        <p:nvSpPr>
          <p:cNvPr id="7" name="线条">
            <a:extLst>
              <a:ext uri="{FF2B5EF4-FFF2-40B4-BE49-F238E27FC236}">
                <a16:creationId xmlns:a16="http://schemas.microsoft.com/office/drawing/2014/main" id="{34740796-3946-4956-8137-BAD5AE906B3E}"/>
              </a:ext>
            </a:extLst>
          </p:cNvPr>
          <p:cNvSpPr/>
          <p:nvPr/>
        </p:nvSpPr>
        <p:spPr>
          <a:xfrm flipH="1">
            <a:off x="3816182" y="2708586"/>
            <a:ext cx="4971077" cy="749652"/>
          </a:xfrm>
          <a:prstGeom prst="line">
            <a:avLst/>
          </a:prstGeom>
          <a:ln w="38100">
            <a:solidFill>
              <a:srgbClr val="FF2600">
                <a:alpha val="50414"/>
              </a:srgb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设置群内成员数量">
            <a:extLst>
              <a:ext uri="{FF2B5EF4-FFF2-40B4-BE49-F238E27FC236}">
                <a16:creationId xmlns:a16="http://schemas.microsoft.com/office/drawing/2014/main" id="{10A4748A-5302-4CA6-9683-C214572A736C}"/>
              </a:ext>
            </a:extLst>
          </p:cNvPr>
          <p:cNvSpPr txBox="1"/>
          <p:nvPr/>
        </p:nvSpPr>
        <p:spPr>
          <a:xfrm>
            <a:off x="8928000" y="3684209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设置群内成员数量</a:t>
            </a:r>
          </a:p>
        </p:txBody>
      </p:sp>
      <p:sp>
        <p:nvSpPr>
          <p:cNvPr id="9" name="线条">
            <a:extLst>
              <a:ext uri="{FF2B5EF4-FFF2-40B4-BE49-F238E27FC236}">
                <a16:creationId xmlns:a16="http://schemas.microsoft.com/office/drawing/2014/main" id="{2BF724DE-2944-4E2D-8545-DC5D7C3AEB82}"/>
              </a:ext>
            </a:extLst>
          </p:cNvPr>
          <p:cNvSpPr/>
          <p:nvPr/>
        </p:nvSpPr>
        <p:spPr>
          <a:xfrm flipH="1">
            <a:off x="6016427" y="3922593"/>
            <a:ext cx="2887799" cy="1"/>
          </a:xfrm>
          <a:prstGeom prst="line">
            <a:avLst/>
          </a:prstGeom>
          <a:ln w="38100">
            <a:solidFill>
              <a:srgbClr val="FF2600">
                <a:alpha val="50000"/>
              </a:srgb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导入微数据库信息">
            <a:extLst>
              <a:ext uri="{FF2B5EF4-FFF2-40B4-BE49-F238E27FC236}">
                <a16:creationId xmlns:a16="http://schemas.microsoft.com/office/drawing/2014/main" id="{9FF69258-F78B-42E5-AAE9-728EAD0C2234}"/>
              </a:ext>
            </a:extLst>
          </p:cNvPr>
          <p:cNvSpPr txBox="1"/>
          <p:nvPr/>
        </p:nvSpPr>
        <p:spPr>
          <a:xfrm>
            <a:off x="8928000" y="1484264"/>
            <a:ext cx="19389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导入微数据库信息</a:t>
            </a:r>
          </a:p>
        </p:txBody>
      </p:sp>
      <p:sp>
        <p:nvSpPr>
          <p:cNvPr id="11" name="线条">
            <a:extLst>
              <a:ext uri="{FF2B5EF4-FFF2-40B4-BE49-F238E27FC236}">
                <a16:creationId xmlns:a16="http://schemas.microsoft.com/office/drawing/2014/main" id="{BF5C6B3E-32BA-43C7-A897-87AC8E4D15DF}"/>
              </a:ext>
            </a:extLst>
          </p:cNvPr>
          <p:cNvSpPr/>
          <p:nvPr/>
        </p:nvSpPr>
        <p:spPr>
          <a:xfrm flipH="1">
            <a:off x="5518042" y="1709158"/>
            <a:ext cx="3142865" cy="634794"/>
          </a:xfrm>
          <a:prstGeom prst="line">
            <a:avLst/>
          </a:prstGeom>
          <a:ln w="38100">
            <a:solidFill>
              <a:srgbClr val="FF2600">
                <a:alpha val="50070"/>
              </a:srgbClr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思考：此处微数据库的作用是什么">
            <a:extLst>
              <a:ext uri="{FF2B5EF4-FFF2-40B4-BE49-F238E27FC236}">
                <a16:creationId xmlns:a16="http://schemas.microsoft.com/office/drawing/2014/main" id="{188A2147-6A1F-4BE5-9AE4-C63B5BC34AB6}"/>
              </a:ext>
            </a:extLst>
          </p:cNvPr>
          <p:cNvSpPr txBox="1"/>
          <p:nvPr/>
        </p:nvSpPr>
        <p:spPr>
          <a:xfrm>
            <a:off x="4329429" y="5815329"/>
            <a:ext cx="3554817" cy="369332"/>
          </a:xfrm>
          <a:prstGeom prst="rect">
            <a:avLst/>
          </a:prstGeom>
          <a:ln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思考：此处微数据库的作用是什么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FA70393D-8A29-429A-95AF-9417AF4D6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38" b="93381" l="1784" r="95264">
                        <a14:foregroundMark x1="37085" y1="5193" x2="11624" y2="5397"/>
                        <a14:foregroundMark x1="11624" y1="5397" x2="6950" y2="16090"/>
                        <a14:foregroundMark x1="6950" y1="16090" x2="4551" y2="45927"/>
                        <a14:foregroundMark x1="4551" y1="45927" x2="4920" y2="93381"/>
                        <a14:foregroundMark x1="1845" y1="6517" x2="8795" y2="22912"/>
                        <a14:foregroundMark x1="6458" y1="2444" x2="13715" y2="2240"/>
                        <a14:foregroundMark x1="13715" y1="2240" x2="21525" y2="2342"/>
                        <a14:foregroundMark x1="21525" y1="2342" x2="28967" y2="2240"/>
                        <a14:foregroundMark x1="28967" y1="2240" x2="43911" y2="3055"/>
                        <a14:foregroundMark x1="92066" y1="67617" x2="95264" y2="71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30" y="1470115"/>
            <a:ext cx="7919553" cy="47829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接收到关键句子“我申请加入”时执行">
            <a:extLst>
              <a:ext uri="{FF2B5EF4-FFF2-40B4-BE49-F238E27FC236}">
                <a16:creationId xmlns:a16="http://schemas.microsoft.com/office/drawing/2014/main" id="{B39AA9AB-DD72-4BE7-BDB2-3CFA29D6EF7B}"/>
              </a:ext>
            </a:extLst>
          </p:cNvPr>
          <p:cNvSpPr txBox="1"/>
          <p:nvPr/>
        </p:nvSpPr>
        <p:spPr>
          <a:xfrm>
            <a:off x="6508606" y="1470115"/>
            <a:ext cx="36853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接收到关键句子“我申请加入”时执行</a:t>
            </a:r>
          </a:p>
        </p:txBody>
      </p:sp>
      <p:sp>
        <p:nvSpPr>
          <p:cNvPr id="6" name="线条">
            <a:extLst>
              <a:ext uri="{FF2B5EF4-FFF2-40B4-BE49-F238E27FC236}">
                <a16:creationId xmlns:a16="http://schemas.microsoft.com/office/drawing/2014/main" id="{6CD1EDF9-C5F1-461B-BA18-495C79C9BB6C}"/>
              </a:ext>
            </a:extLst>
          </p:cNvPr>
          <p:cNvSpPr/>
          <p:nvPr/>
        </p:nvSpPr>
        <p:spPr>
          <a:xfrm flipH="1" flipV="1">
            <a:off x="4098530" y="1674585"/>
            <a:ext cx="2349500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在“手机号码清单”里添加当前号码（这里的“数值”即为接收到的信息的发送方的号码）">
            <a:extLst>
              <a:ext uri="{FF2B5EF4-FFF2-40B4-BE49-F238E27FC236}">
                <a16:creationId xmlns:a16="http://schemas.microsoft.com/office/drawing/2014/main" id="{51A4BFC0-F54E-4283-9EB3-E4315B2BF45C}"/>
              </a:ext>
            </a:extLst>
          </p:cNvPr>
          <p:cNvSpPr txBox="1"/>
          <p:nvPr/>
        </p:nvSpPr>
        <p:spPr>
          <a:xfrm>
            <a:off x="6536903" y="1894570"/>
            <a:ext cx="513889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在“手机号码清单”里添加当前号码（这里的“数值”即为接收到的信息的发送方的号码）</a:t>
            </a:r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BC88950B-9CCF-43B9-B898-93853C9A477A}"/>
              </a:ext>
            </a:extLst>
          </p:cNvPr>
          <p:cNvSpPr/>
          <p:nvPr/>
        </p:nvSpPr>
        <p:spPr>
          <a:xfrm flipH="1" flipV="1">
            <a:off x="4098530" y="2099040"/>
            <a:ext cx="2349501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更新群内成员数量">
            <a:extLst>
              <a:ext uri="{FF2B5EF4-FFF2-40B4-BE49-F238E27FC236}">
                <a16:creationId xmlns:a16="http://schemas.microsoft.com/office/drawing/2014/main" id="{1EC907C8-BF07-4D83-B821-ED823D859DB1}"/>
              </a:ext>
            </a:extLst>
          </p:cNvPr>
          <p:cNvSpPr txBox="1"/>
          <p:nvPr/>
        </p:nvSpPr>
        <p:spPr>
          <a:xfrm>
            <a:off x="8418830" y="2636526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更新群内成员数量</a:t>
            </a:r>
            <a:endParaRPr dirty="0"/>
          </a:p>
        </p:txBody>
      </p:sp>
      <p:sp>
        <p:nvSpPr>
          <p:cNvPr id="10" name="线条">
            <a:extLst>
              <a:ext uri="{FF2B5EF4-FFF2-40B4-BE49-F238E27FC236}">
                <a16:creationId xmlns:a16="http://schemas.microsoft.com/office/drawing/2014/main" id="{DE2E474E-E067-4944-976D-3B5329371B2A}"/>
              </a:ext>
            </a:extLst>
          </p:cNvPr>
          <p:cNvSpPr/>
          <p:nvPr/>
        </p:nvSpPr>
        <p:spPr>
          <a:xfrm flipH="1">
            <a:off x="6554638" y="2840995"/>
            <a:ext cx="1792879" cy="195115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设置返回短信内容">
            <a:extLst>
              <a:ext uri="{FF2B5EF4-FFF2-40B4-BE49-F238E27FC236}">
                <a16:creationId xmlns:a16="http://schemas.microsoft.com/office/drawing/2014/main" id="{8E28A946-E001-4420-99FA-158691D89FA9}"/>
              </a:ext>
            </a:extLst>
          </p:cNvPr>
          <p:cNvSpPr txBox="1"/>
          <p:nvPr/>
        </p:nvSpPr>
        <p:spPr>
          <a:xfrm>
            <a:off x="8418830" y="3060980"/>
            <a:ext cx="1932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设置返回短信内容</a:t>
            </a:r>
            <a:endParaRPr dirty="0"/>
          </a:p>
        </p:txBody>
      </p:sp>
      <p:sp>
        <p:nvSpPr>
          <p:cNvPr id="12" name="线条">
            <a:extLst>
              <a:ext uri="{FF2B5EF4-FFF2-40B4-BE49-F238E27FC236}">
                <a16:creationId xmlns:a16="http://schemas.microsoft.com/office/drawing/2014/main" id="{34970075-B7B0-4D83-964F-CDA115537BED}"/>
              </a:ext>
            </a:extLst>
          </p:cNvPr>
          <p:cNvSpPr/>
          <p:nvPr/>
        </p:nvSpPr>
        <p:spPr>
          <a:xfrm flipH="1" flipV="1">
            <a:off x="4648091" y="3317514"/>
            <a:ext cx="3685392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在群动态末尾加上新加成员情况">
            <a:extLst>
              <a:ext uri="{FF2B5EF4-FFF2-40B4-BE49-F238E27FC236}">
                <a16:creationId xmlns:a16="http://schemas.microsoft.com/office/drawing/2014/main" id="{4DD183FF-38BC-4D80-8C5F-2241172D6DFF}"/>
              </a:ext>
            </a:extLst>
          </p:cNvPr>
          <p:cNvSpPr txBox="1"/>
          <p:nvPr/>
        </p:nvSpPr>
        <p:spPr>
          <a:xfrm>
            <a:off x="9048141" y="4024629"/>
            <a:ext cx="2962832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 err="1"/>
              <a:t>在群动态末尾加上新加成员情况</a:t>
            </a:r>
            <a:endParaRPr dirty="0"/>
          </a:p>
        </p:txBody>
      </p:sp>
      <p:sp>
        <p:nvSpPr>
          <p:cNvPr id="14" name="箭头">
            <a:extLst>
              <a:ext uri="{FF2B5EF4-FFF2-40B4-BE49-F238E27FC236}">
                <a16:creationId xmlns:a16="http://schemas.microsoft.com/office/drawing/2014/main" id="{F29EDFD1-E204-4A3E-8D71-B8B56D843CB6}"/>
              </a:ext>
            </a:extLst>
          </p:cNvPr>
          <p:cNvSpPr/>
          <p:nvPr/>
        </p:nvSpPr>
        <p:spPr>
          <a:xfrm>
            <a:off x="8093719" y="3752850"/>
            <a:ext cx="83438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12" y="13373"/>
                </a:moveTo>
                <a:lnTo>
                  <a:pt x="12812" y="21600"/>
                </a:lnTo>
                <a:lnTo>
                  <a:pt x="0" y="10800"/>
                </a:lnTo>
                <a:lnTo>
                  <a:pt x="12812" y="0"/>
                </a:lnTo>
                <a:lnTo>
                  <a:pt x="12812" y="8227"/>
                </a:lnTo>
                <a:lnTo>
                  <a:pt x="21600" y="8227"/>
                </a:lnTo>
                <a:lnTo>
                  <a:pt x="21600" y="13373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发送短信">
            <a:extLst>
              <a:ext uri="{FF2B5EF4-FFF2-40B4-BE49-F238E27FC236}">
                <a16:creationId xmlns:a16="http://schemas.microsoft.com/office/drawing/2014/main" id="{B85BB8E6-BFCB-4FBF-8651-BBD092BB1901}"/>
              </a:ext>
            </a:extLst>
          </p:cNvPr>
          <p:cNvSpPr txBox="1"/>
          <p:nvPr/>
        </p:nvSpPr>
        <p:spPr>
          <a:xfrm>
            <a:off x="7733030" y="573023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发送短信</a:t>
            </a:r>
            <a:endParaRPr dirty="0"/>
          </a:p>
        </p:txBody>
      </p:sp>
      <p:sp>
        <p:nvSpPr>
          <p:cNvPr id="16" name="线条">
            <a:extLst>
              <a:ext uri="{FF2B5EF4-FFF2-40B4-BE49-F238E27FC236}">
                <a16:creationId xmlns:a16="http://schemas.microsoft.com/office/drawing/2014/main" id="{5033013F-C02B-46F4-8FC0-BFAAFA35A3A3}"/>
              </a:ext>
            </a:extLst>
          </p:cNvPr>
          <p:cNvSpPr/>
          <p:nvPr/>
        </p:nvSpPr>
        <p:spPr>
          <a:xfrm flipH="1">
            <a:off x="3896271" y="5884570"/>
            <a:ext cx="3684943" cy="25891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" name="思考：怎么更改显示的日期格式">
            <a:extLst>
              <a:ext uri="{FF2B5EF4-FFF2-40B4-BE49-F238E27FC236}">
                <a16:creationId xmlns:a16="http://schemas.microsoft.com/office/drawing/2014/main" id="{7B5A8CD9-C083-4E23-84E4-016A047ACB47}"/>
              </a:ext>
            </a:extLst>
          </p:cNvPr>
          <p:cNvSpPr txBox="1"/>
          <p:nvPr/>
        </p:nvSpPr>
        <p:spPr>
          <a:xfrm>
            <a:off x="8368030" y="5305778"/>
            <a:ext cx="3314066" cy="418466"/>
          </a:xfrm>
          <a:prstGeom prst="rect">
            <a:avLst/>
          </a:prstGeom>
          <a:ln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思考：怎么更改显示的日期格式</a:t>
            </a:r>
          </a:p>
        </p:txBody>
      </p:sp>
    </p:spTree>
    <p:extLst>
      <p:ext uri="{BB962C8B-B14F-4D97-AF65-F5344CB8AC3E}">
        <p14:creationId xmlns:p14="http://schemas.microsoft.com/office/powerpoint/2010/main" val="18600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7E6624E3-78AC-4FF0-8509-B4C6135EA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5" b="97727" l="0" r="97332">
                        <a14:foregroundMark x1="26372" y1="6392" x2="4497" y2="6392"/>
                        <a14:foregroundMark x1="6250" y1="27415" x2="6326" y2="44602"/>
                        <a14:foregroundMark x1="6326" y1="44602" x2="13034" y2="62358"/>
                        <a14:foregroundMark x1="13034" y1="62358" x2="45732" y2="74148"/>
                        <a14:foregroundMark x1="45732" y1="74148" x2="69665" y2="74148"/>
                        <a14:foregroundMark x1="69665" y1="74148" x2="74771" y2="73438"/>
                        <a14:foregroundMark x1="8537" y1="82528" x2="48857" y2="87074"/>
                        <a14:foregroundMark x1="15244" y1="29261" x2="8308" y2="67045"/>
                        <a14:foregroundMark x1="2973" y1="24432" x2="4192" y2="62500"/>
                        <a14:foregroundMark x1="21189" y1="18608" x2="48704" y2="19318"/>
                        <a14:foregroundMark x1="50610" y1="19034" x2="47790" y2="17330"/>
                        <a14:foregroundMark x1="64329" y1="88494" x2="66159" y2="86648"/>
                        <a14:foregroundMark x1="77896" y1="71875" x2="83918" y2="67898"/>
                        <a14:foregroundMark x1="68674" y1="82670" x2="61890" y2="84659"/>
                        <a14:foregroundMark x1="61890" y1="84659" x2="60823" y2="91051"/>
                        <a14:foregroundMark x1="61204" y1="80966" x2="65930" y2="89205"/>
                        <a14:foregroundMark x1="65930" y1="89205" x2="73095" y2="91761"/>
                        <a14:foregroundMark x1="73095" y1="91761" x2="90091" y2="88920"/>
                        <a14:foregroundMark x1="44893" y1="80966" x2="0" y2="72443"/>
                        <a14:foregroundMark x1="6860" y1="78267" x2="5030" y2="90483"/>
                        <a14:foregroundMark x1="5030" y1="90483" x2="12424" y2="92188"/>
                        <a14:foregroundMark x1="12424" y1="92188" x2="29268" y2="90199"/>
                        <a14:foregroundMark x1="29268" y1="90199" x2="38796" y2="91477"/>
                        <a14:foregroundMark x1="18293" y1="46733" x2="15473" y2="20597"/>
                        <a14:foregroundMark x1="28049" y1="2699" x2="26372" y2="2699"/>
                        <a14:foregroundMark x1="14863" y1="1989" x2="12652" y2="1989"/>
                        <a14:foregroundMark x1="5259" y1="1705" x2="18750" y2="1705"/>
                        <a14:foregroundMark x1="2896" y1="90767" x2="3125" y2="98011"/>
                        <a14:foregroundMark x1="6631" y1="95881" x2="11357" y2="94460"/>
                        <a14:foregroundMark x1="29421" y1="16903" x2="36204" y2="16619"/>
                        <a14:foregroundMark x1="36204" y1="16619" x2="36662" y2="16619"/>
                        <a14:foregroundMark x1="20884" y1="38636" x2="44512" y2="36506"/>
                        <a14:foregroundMark x1="44512" y1="36506" x2="53811" y2="36506"/>
                        <a14:foregroundMark x1="27896" y1="51847" x2="65320" y2="49290"/>
                        <a14:foregroundMark x1="74695" y1="68182" x2="95960" y2="68608"/>
                        <a14:foregroundMark x1="97332" y1="89205" x2="96570" y2="87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500" y="1460500"/>
            <a:ext cx="7459024" cy="40024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当接收到短信时">
            <a:extLst>
              <a:ext uri="{FF2B5EF4-FFF2-40B4-BE49-F238E27FC236}">
                <a16:creationId xmlns:a16="http://schemas.microsoft.com/office/drawing/2014/main" id="{15B81A07-8A80-43F2-ABD8-7E16FDDB801D}"/>
              </a:ext>
            </a:extLst>
          </p:cNvPr>
          <p:cNvSpPr txBox="1"/>
          <p:nvPr/>
        </p:nvSpPr>
        <p:spPr>
          <a:xfrm>
            <a:off x="8088630" y="1586230"/>
            <a:ext cx="1704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 err="1"/>
              <a:t>当接收到短信时</a:t>
            </a:r>
            <a:endParaRPr dirty="0"/>
          </a:p>
        </p:txBody>
      </p:sp>
      <p:sp>
        <p:nvSpPr>
          <p:cNvPr id="6" name="线条">
            <a:extLst>
              <a:ext uri="{FF2B5EF4-FFF2-40B4-BE49-F238E27FC236}">
                <a16:creationId xmlns:a16="http://schemas.microsoft.com/office/drawing/2014/main" id="{779223CD-4B9A-4F0D-B40C-DCE7AE518862}"/>
              </a:ext>
            </a:extLst>
          </p:cNvPr>
          <p:cNvSpPr/>
          <p:nvPr/>
        </p:nvSpPr>
        <p:spPr>
          <a:xfrm flipH="1" flipV="1">
            <a:off x="3087325" y="1790699"/>
            <a:ext cx="4762954" cy="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如果在“手机号码清单”中有发送短信方的号码就进行转发">
            <a:extLst>
              <a:ext uri="{FF2B5EF4-FFF2-40B4-BE49-F238E27FC236}">
                <a16:creationId xmlns:a16="http://schemas.microsoft.com/office/drawing/2014/main" id="{22EA5E11-3972-4B64-B596-C812FBD383E0}"/>
              </a:ext>
            </a:extLst>
          </p:cNvPr>
          <p:cNvSpPr txBox="1"/>
          <p:nvPr/>
        </p:nvSpPr>
        <p:spPr>
          <a:xfrm>
            <a:off x="8139430" y="2119629"/>
            <a:ext cx="3807233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如果在“手机号码清单”中有发送短信方的号码就进行转发</a:t>
            </a:r>
          </a:p>
        </p:txBody>
      </p:sp>
      <p:sp>
        <p:nvSpPr>
          <p:cNvPr id="8" name="线条">
            <a:extLst>
              <a:ext uri="{FF2B5EF4-FFF2-40B4-BE49-F238E27FC236}">
                <a16:creationId xmlns:a16="http://schemas.microsoft.com/office/drawing/2014/main" id="{9CCC7B03-034B-47FF-89F4-851AFF5CAAFF}"/>
              </a:ext>
            </a:extLst>
          </p:cNvPr>
          <p:cNvSpPr/>
          <p:nvPr/>
        </p:nvSpPr>
        <p:spPr>
          <a:xfrm flipH="1" flipV="1">
            <a:off x="5702608" y="2536477"/>
            <a:ext cx="2127461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这里是对列表清单中所有的号码都进行转发">
            <a:extLst>
              <a:ext uri="{FF2B5EF4-FFF2-40B4-BE49-F238E27FC236}">
                <a16:creationId xmlns:a16="http://schemas.microsoft.com/office/drawing/2014/main" id="{0FD89BDF-3F40-46B0-9426-34B46E065DCA}"/>
              </a:ext>
            </a:extLst>
          </p:cNvPr>
          <p:cNvSpPr txBox="1"/>
          <p:nvPr/>
        </p:nvSpPr>
        <p:spPr>
          <a:xfrm>
            <a:off x="8149376" y="3098481"/>
            <a:ext cx="3609540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这里是对列表清单中所有的号码都进行转发</a:t>
            </a:r>
          </a:p>
        </p:txBody>
      </p:sp>
      <p:sp>
        <p:nvSpPr>
          <p:cNvPr id="10" name="线条">
            <a:extLst>
              <a:ext uri="{FF2B5EF4-FFF2-40B4-BE49-F238E27FC236}">
                <a16:creationId xmlns:a16="http://schemas.microsoft.com/office/drawing/2014/main" id="{831C7821-2826-4C06-91ED-27A012B341C7}"/>
              </a:ext>
            </a:extLst>
          </p:cNvPr>
          <p:cNvSpPr/>
          <p:nvPr/>
        </p:nvSpPr>
        <p:spPr>
          <a:xfrm flipH="1">
            <a:off x="6858486" y="3370609"/>
            <a:ext cx="93802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更新提示信息">
            <a:extLst>
              <a:ext uri="{FF2B5EF4-FFF2-40B4-BE49-F238E27FC236}">
                <a16:creationId xmlns:a16="http://schemas.microsoft.com/office/drawing/2014/main" id="{CC15C945-C6BB-4BCD-848A-6C0FF0685FD0}"/>
              </a:ext>
            </a:extLst>
          </p:cNvPr>
          <p:cNvSpPr txBox="1"/>
          <p:nvPr/>
        </p:nvSpPr>
        <p:spPr>
          <a:xfrm>
            <a:off x="9460230" y="4469129"/>
            <a:ext cx="14757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更新提示信息</a:t>
            </a:r>
          </a:p>
        </p:txBody>
      </p:sp>
      <p:sp>
        <p:nvSpPr>
          <p:cNvPr id="12" name="箭头">
            <a:extLst>
              <a:ext uri="{FF2B5EF4-FFF2-40B4-BE49-F238E27FC236}">
                <a16:creationId xmlns:a16="http://schemas.microsoft.com/office/drawing/2014/main" id="{17AFD25B-1778-445B-88AC-258F0CF696D1}"/>
              </a:ext>
            </a:extLst>
          </p:cNvPr>
          <p:cNvSpPr/>
          <p:nvPr/>
        </p:nvSpPr>
        <p:spPr>
          <a:xfrm>
            <a:off x="7753832" y="4038600"/>
            <a:ext cx="1460519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162" y="14256"/>
                </a:moveTo>
                <a:lnTo>
                  <a:pt x="9162" y="21600"/>
                </a:lnTo>
                <a:lnTo>
                  <a:pt x="0" y="10800"/>
                </a:lnTo>
                <a:lnTo>
                  <a:pt x="9162" y="0"/>
                </a:lnTo>
                <a:lnTo>
                  <a:pt x="9162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03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逻辑设计</a:t>
            </a:r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53410753-AFC2-45DC-BCDC-227D72961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9" b="98448" l="3028" r="94953">
                        <a14:foregroundMark x1="30124" y1="12500" x2="21972" y2="12663"/>
                        <a14:foregroundMark x1="21972" y1="12663" x2="7997" y2="18954"/>
                        <a14:foregroundMark x1="7997" y1="18954" x2="3183" y2="28431"/>
                        <a14:foregroundMark x1="3183" y1="28431" x2="7919" y2="86520"/>
                        <a14:foregroundMark x1="15606" y1="4820" x2="4270" y2="5147"/>
                        <a14:foregroundMark x1="6056" y1="96977" x2="14984" y2="94363"/>
                        <a14:foregroundMark x1="14984" y1="94363" x2="16615" y2="93137"/>
                        <a14:foregroundMark x1="3028" y1="98448" x2="4270" y2="98448"/>
                        <a14:foregroundMark x1="94488" y1="80392" x2="94953" y2="78595"/>
                        <a14:foregroundMark x1="45885" y1="27042" x2="45885" y2="27042"/>
                        <a14:foregroundMark x1="46972" y1="26716" x2="45419" y2="26716"/>
                        <a14:backgroundMark x1="74534" y1="17974" x2="82376" y2="43137"/>
                        <a14:backgroundMark x1="85559" y1="18627" x2="87733" y2="33660"/>
                        <a14:backgroundMark x1="85714" y1="22222" x2="86413" y2="34150"/>
                        <a14:backgroundMark x1="86413" y1="34150" x2="92081" y2="46324"/>
                        <a14:backgroundMark x1="92081" y1="46324" x2="93245" y2="61193"/>
                        <a14:backgroundMark x1="85248" y1="94118" x2="87267" y2="946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166" y="1060768"/>
            <a:ext cx="5927332" cy="5632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8D4936AB-1F98-4F7C-81FE-199CB40D3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35" b="97754" l="2285" r="94892">
                        <a14:foregroundMark x1="2621" y1="7784" x2="36358" y2="7784"/>
                        <a14:foregroundMark x1="2285" y1="19162" x2="25605" y2="19162"/>
                        <a14:foregroundMark x1="3024" y1="80689" x2="15188" y2="77994"/>
                        <a14:foregroundMark x1="15188" y1="77994" x2="54301" y2="77994"/>
                        <a14:foregroundMark x1="54301" y1="77994" x2="88105" y2="74251"/>
                        <a14:foregroundMark x1="88105" y1="74251" x2="89583" y2="73204"/>
                        <a14:foregroundMark x1="11694" y1="97904" x2="13575" y2="97006"/>
                        <a14:foregroundMark x1="38978" y1="66916" x2="38978" y2="66916"/>
                        <a14:foregroundMark x1="25941" y1="18862" x2="25941" y2="18862"/>
                        <a14:foregroundMark x1="23589" y1="17665" x2="24597" y2="17964"/>
                        <a14:foregroundMark x1="94624" y1="71407" x2="94892" y2="69611"/>
                        <a14:foregroundMark x1="45833" y1="88623" x2="35887" y2="88623"/>
                        <a14:foregroundMark x1="30242" y1="55539" x2="14449" y2="555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4665" y="1074383"/>
            <a:ext cx="6362210" cy="28561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9896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253D380-338B-4F19-B99C-503963BFE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2495409-A877-409C-99BF-4213DA976A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4516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2E7B92-DB0D-4DE5-AA01-7FFF23C0BA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  <p:sp>
        <p:nvSpPr>
          <p:cNvPr id="8" name="按照ppt将此应用实现…">
            <a:extLst>
              <a:ext uri="{FF2B5EF4-FFF2-40B4-BE49-F238E27FC236}">
                <a16:creationId xmlns:a16="http://schemas.microsoft.com/office/drawing/2014/main" id="{5ED12E63-24E8-4FA6-B9B0-043D1772B663}"/>
              </a:ext>
            </a:extLst>
          </p:cNvPr>
          <p:cNvSpPr txBox="1"/>
          <p:nvPr/>
        </p:nvSpPr>
        <p:spPr>
          <a:xfrm>
            <a:off x="1789429" y="1598930"/>
            <a:ext cx="9701986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40631" indent="-240631">
              <a:buSzPct val="100000"/>
              <a:buAutoNum type="arabicPeriod"/>
            </a:pPr>
            <a:r>
              <a:rPr lang="zh-CN" altLang="en-US" sz="2000" dirty="0"/>
              <a:t>字符串中的“</a:t>
            </a:r>
            <a:r>
              <a:rPr lang="en-US" altLang="zh-CN" sz="2000" dirty="0"/>
              <a:t>\n</a:t>
            </a:r>
            <a:r>
              <a:rPr lang="zh-CN" altLang="en-US" sz="2000" dirty="0"/>
              <a:t>”是什么意思</a:t>
            </a:r>
            <a:endParaRPr lang="en-US" altLang="zh-CN" sz="2000" dirty="0"/>
          </a:p>
          <a:p>
            <a:pPr>
              <a:buSzPct val="100000"/>
            </a:pPr>
            <a:r>
              <a:rPr lang="en-US" sz="2000" dirty="0"/>
              <a:t>	A.</a:t>
            </a:r>
            <a:r>
              <a:rPr lang="zh-CN" altLang="en-US" sz="2000" dirty="0"/>
              <a:t>表示换行</a:t>
            </a:r>
            <a:r>
              <a:rPr lang="en-US" altLang="zh-CN" sz="2000" dirty="0"/>
              <a:t>		B.</a:t>
            </a:r>
            <a:r>
              <a:rPr lang="zh-CN" altLang="en-US" sz="2000" dirty="0"/>
              <a:t>代表字母</a:t>
            </a:r>
            <a:r>
              <a:rPr lang="en-US" altLang="zh-CN" sz="2000" dirty="0"/>
              <a:t>”n”		C.</a:t>
            </a:r>
            <a:r>
              <a:rPr lang="zh-CN" altLang="en-US" sz="2000" dirty="0"/>
              <a:t>代表符号</a:t>
            </a:r>
            <a:r>
              <a:rPr lang="en-US" altLang="zh-CN" sz="2000" dirty="0"/>
              <a:t>\</a:t>
            </a:r>
            <a:r>
              <a:rPr lang="zh-CN" altLang="en-US" sz="2000" dirty="0"/>
              <a:t>与字母</a:t>
            </a:r>
            <a:r>
              <a:rPr lang="en-US" altLang="zh-CN" sz="2000" dirty="0"/>
              <a:t>n</a:t>
            </a:r>
            <a:r>
              <a:rPr lang="zh-CN" altLang="en-US" sz="2000" dirty="0"/>
              <a:t>连接</a:t>
            </a:r>
            <a:endParaRPr lang="en-US" altLang="zh-CN" sz="2000" dirty="0"/>
          </a:p>
          <a:p>
            <a:pPr>
              <a:buSzPct val="100000"/>
            </a:pPr>
            <a:r>
              <a:rPr lang="en-US" altLang="zh-CN" sz="2000" dirty="0"/>
              <a:t> </a:t>
            </a:r>
            <a:endParaRPr 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A11E63-4563-4626-91C5-D51DBC193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996" r="89958">
                        <a14:foregroundMark x1="28661" y1="40588" x2="60879" y2="50588"/>
                        <a14:foregroundMark x1="30544" y1="37647" x2="56904" y2="37647"/>
                        <a14:foregroundMark x1="29916" y1="37059" x2="25314" y2="37059"/>
                        <a14:foregroundMark x1="29498" y1="37059" x2="28033" y2="34118"/>
                        <a14:foregroundMark x1="8996" y1="37647" x2="8996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55" y="3119130"/>
            <a:ext cx="3035300" cy="1079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B9E27C7-55CB-4A82-8A78-F8DA3848568D}"/>
              </a:ext>
            </a:extLst>
          </p:cNvPr>
          <p:cNvSpPr txBox="1"/>
          <p:nvPr/>
        </p:nvSpPr>
        <p:spPr>
          <a:xfrm>
            <a:off x="1796945" y="2820141"/>
            <a:ext cx="422807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2.</a:t>
            </a:r>
            <a:r>
              <a:rPr kumimoji="0" lang="en-US" altLang="zh-CN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kumimoji="0" lang="zh-CN" alt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下面这个组件的返回字符串是什么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8739DD-B5B3-474F-922D-451BC3BA0DE9}"/>
              </a:ext>
            </a:extLst>
          </p:cNvPr>
          <p:cNvSpPr txBox="1"/>
          <p:nvPr/>
        </p:nvSpPr>
        <p:spPr>
          <a:xfrm>
            <a:off x="1939555" y="4544704"/>
            <a:ext cx="602369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A.</a:t>
            </a:r>
            <a:r>
              <a:rPr kumimoji="0" lang="en-US" altLang="zh-CN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 AB		B.		C. BA		D. 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B84720-700B-441C-9343-7A27DA29DF89}"/>
              </a:ext>
            </a:extLst>
          </p:cNvPr>
          <p:cNvSpPr txBox="1"/>
          <p:nvPr/>
        </p:nvSpPr>
        <p:spPr>
          <a:xfrm>
            <a:off x="4173096" y="4406203"/>
            <a:ext cx="2734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/>
              <a:t>B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F46BF4-528C-4D81-BA41-2DFCDF204B3D}"/>
              </a:ext>
            </a:extLst>
          </p:cNvPr>
          <p:cNvSpPr txBox="1"/>
          <p:nvPr/>
        </p:nvSpPr>
        <p:spPr>
          <a:xfrm>
            <a:off x="7826517" y="4390816"/>
            <a:ext cx="27347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/>
              <a:t>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A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E0CFF2-B198-4392-8CE2-FF9861D12A05}"/>
              </a:ext>
            </a:extLst>
          </p:cNvPr>
          <p:cNvSpPr txBox="1"/>
          <p:nvPr/>
        </p:nvSpPr>
        <p:spPr>
          <a:xfrm>
            <a:off x="5888182" y="5389418"/>
            <a:ext cx="232852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答案：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1. A       2. A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60412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kumimoji="1" lang="zh-CN" altLang="en-US" dirty="0"/>
              <a:t>逻辑设计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组件设计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9937" y="3887648"/>
            <a:ext cx="2686050" cy="735687"/>
          </a:xfrm>
        </p:spPr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  <p:pic>
        <p:nvPicPr>
          <p:cNvPr id="7" name="Screenshot_20191215_111856.jpg" descr="Screenshot_20191215_111856.jpg">
            <a:extLst>
              <a:ext uri="{FF2B5EF4-FFF2-40B4-BE49-F238E27FC236}">
                <a16:creationId xmlns:a16="http://schemas.microsoft.com/office/drawing/2014/main" id="{9B159C8A-9D9A-446E-8DCE-49D5760DD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94" y="1111206"/>
            <a:ext cx="2158710" cy="4677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qq_pic_merged_1576380249052.jpg" descr="qq_pic_merged_1576380249052.jpg">
            <a:extLst>
              <a:ext uri="{FF2B5EF4-FFF2-40B4-BE49-F238E27FC236}">
                <a16:creationId xmlns:a16="http://schemas.microsoft.com/office/drawing/2014/main" id="{BA5D237F-ABF5-4B7C-864E-A2BDD326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66" y="1181950"/>
            <a:ext cx="2149825" cy="46579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开始界面">
            <a:extLst>
              <a:ext uri="{FF2B5EF4-FFF2-40B4-BE49-F238E27FC236}">
                <a16:creationId xmlns:a16="http://schemas.microsoft.com/office/drawing/2014/main" id="{7DDF6080-EA64-4B51-9BD1-0A922310226F}"/>
              </a:ext>
            </a:extLst>
          </p:cNvPr>
          <p:cNvSpPr txBox="1"/>
          <p:nvPr/>
        </p:nvSpPr>
        <p:spPr>
          <a:xfrm>
            <a:off x="1592184" y="6082527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 err="1"/>
              <a:t>开始界面</a:t>
            </a:r>
            <a:endParaRPr sz="2000" dirty="0"/>
          </a:p>
        </p:txBody>
      </p:sp>
      <p:sp>
        <p:nvSpPr>
          <p:cNvPr id="10" name="成员申请加入">
            <a:extLst>
              <a:ext uri="{FF2B5EF4-FFF2-40B4-BE49-F238E27FC236}">
                <a16:creationId xmlns:a16="http://schemas.microsoft.com/office/drawing/2014/main" id="{3DCBCE4F-408A-4CAD-891C-DED3BD0F417B}"/>
              </a:ext>
            </a:extLst>
          </p:cNvPr>
          <p:cNvSpPr txBox="1"/>
          <p:nvPr/>
        </p:nvSpPr>
        <p:spPr>
          <a:xfrm>
            <a:off x="5195375" y="6082527"/>
            <a:ext cx="163121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 err="1"/>
              <a:t>成员申请加入</a:t>
            </a:r>
            <a:endParaRPr sz="2000" dirty="0"/>
          </a:p>
        </p:txBody>
      </p:sp>
      <p:sp>
        <p:nvSpPr>
          <p:cNvPr id="11" name="新成员加入">
            <a:extLst>
              <a:ext uri="{FF2B5EF4-FFF2-40B4-BE49-F238E27FC236}">
                <a16:creationId xmlns:a16="http://schemas.microsoft.com/office/drawing/2014/main" id="{6EF71C8C-97CB-409E-88F1-7C9610CA3207}"/>
              </a:ext>
            </a:extLst>
          </p:cNvPr>
          <p:cNvSpPr txBox="1"/>
          <p:nvPr/>
        </p:nvSpPr>
        <p:spPr>
          <a:xfrm>
            <a:off x="9279624" y="6082527"/>
            <a:ext cx="137473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 err="1"/>
              <a:t>新成员加入</a:t>
            </a:r>
            <a:endParaRPr sz="2000" dirty="0"/>
          </a:p>
        </p:txBody>
      </p:sp>
      <p:pic>
        <p:nvPicPr>
          <p:cNvPr id="12" name="qq_pic_merged_1576380173556.jpg" descr="qq_pic_merged_1576380173556.jpg">
            <a:extLst>
              <a:ext uri="{FF2B5EF4-FFF2-40B4-BE49-F238E27FC236}">
                <a16:creationId xmlns:a16="http://schemas.microsoft.com/office/drawing/2014/main" id="{1BB26947-A917-44D5-A848-E6B48D721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269" y="1157963"/>
            <a:ext cx="2240987" cy="47334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  <p:pic>
        <p:nvPicPr>
          <p:cNvPr id="3" name="Screenshot_20191215_111856.jpg" descr="Screenshot_20191215_111856.jpg">
            <a:extLst>
              <a:ext uri="{FF2B5EF4-FFF2-40B4-BE49-F238E27FC236}">
                <a16:creationId xmlns:a16="http://schemas.microsoft.com/office/drawing/2014/main" id="{6199894F-DDBA-4E2C-8481-8E33A2EF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35" y="1200670"/>
            <a:ext cx="3281617" cy="445666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开始界面">
            <a:extLst>
              <a:ext uri="{FF2B5EF4-FFF2-40B4-BE49-F238E27FC236}">
                <a16:creationId xmlns:a16="http://schemas.microsoft.com/office/drawing/2014/main" id="{379872CC-66C9-4790-8DD9-5FE9E9D3186A}"/>
              </a:ext>
            </a:extLst>
          </p:cNvPr>
          <p:cNvSpPr txBox="1"/>
          <p:nvPr/>
        </p:nvSpPr>
        <p:spPr>
          <a:xfrm>
            <a:off x="2144785" y="5797232"/>
            <a:ext cx="111825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sz="2000" dirty="0" err="1"/>
              <a:t>开始界面</a:t>
            </a:r>
            <a:endParaRPr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2B8419-663B-46CC-8524-F637A263CDA5}"/>
              </a:ext>
            </a:extLst>
          </p:cNvPr>
          <p:cNvSpPr txBox="1"/>
          <p:nvPr/>
        </p:nvSpPr>
        <p:spPr>
          <a:xfrm>
            <a:off x="6253599" y="2935801"/>
            <a:ext cx="317009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/>
                <a:ea typeface="Microsoft YaHei"/>
                <a:cs typeface="Microsoft YaHei"/>
                <a:sym typeface="Microsoft YaHei"/>
              </a:rPr>
              <a:t>开始界面用于显示操作提示</a:t>
            </a:r>
          </a:p>
        </p:txBody>
      </p:sp>
    </p:spTree>
    <p:extLst>
      <p:ext uri="{BB962C8B-B14F-4D97-AF65-F5344CB8AC3E}">
        <p14:creationId xmlns:p14="http://schemas.microsoft.com/office/powerpoint/2010/main" val="7526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58E2BB-E3A6-4D90-85DE-55299C606E59}"/>
              </a:ext>
            </a:extLst>
          </p:cNvPr>
          <p:cNvSpPr txBox="1"/>
          <p:nvPr/>
        </p:nvSpPr>
        <p:spPr>
          <a:xfrm>
            <a:off x="6491423" y="2033161"/>
            <a:ext cx="409339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其他人使用手机向下载此应用的手机发送短信“我申请加入”</a:t>
            </a:r>
            <a:endParaRPr lang="en-US" altLang="zh-CN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加入成功后会收到“恭喜你加入短信群”的短信表示加入成功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qq_pic_merged_1576380173556.jpg" descr="qq_pic_merged_1576380173556.jpg">
            <a:extLst>
              <a:ext uri="{FF2B5EF4-FFF2-40B4-BE49-F238E27FC236}">
                <a16:creationId xmlns:a16="http://schemas.microsoft.com/office/drawing/2014/main" id="{C920F08A-196F-483E-B022-CD67C321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54" y="1060768"/>
            <a:ext cx="3152896" cy="52031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47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打地鼠</a:t>
            </a:r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6061EA-6312-4EEB-8C35-EA98A1C38428}"/>
              </a:ext>
            </a:extLst>
          </p:cNvPr>
          <p:cNvSpPr txBox="1"/>
          <p:nvPr/>
        </p:nvSpPr>
        <p:spPr>
          <a:xfrm>
            <a:off x="5903595" y="2433480"/>
            <a:ext cx="409339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在有成员加入就会更新“群动态”</a:t>
            </a:r>
            <a:endParaRPr lang="en-US" altLang="zh-CN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群内成员发送短信到此手机会自动转发给群内其他成员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4" name="qq_pic_merged_1576380249052.jpg" descr="qq_pic_merged_1576380249052.jpg">
            <a:extLst>
              <a:ext uri="{FF2B5EF4-FFF2-40B4-BE49-F238E27FC236}">
                <a16:creationId xmlns:a16="http://schemas.microsoft.com/office/drawing/2014/main" id="{03065A28-BAA0-4D24-80F0-7BB959D4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38" y="1349120"/>
            <a:ext cx="3023561" cy="45596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96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4455B5-461D-4DDA-AEDB-1ACD5DAD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71" y="867771"/>
            <a:ext cx="3612295" cy="58475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B66388-EFF5-4A0D-AAFF-856E681ED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93" y="1439175"/>
            <a:ext cx="2743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262</Words>
  <Application>Microsoft Office PowerPoint</Application>
  <PresentationFormat>宽屏</PresentationFormat>
  <Paragraphs>68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Noto Sans S Chinese Medium</vt:lpstr>
      <vt:lpstr>等线</vt:lpstr>
      <vt:lpstr>黑体</vt:lpstr>
      <vt:lpstr>Microsoft YaHei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2020-03-03T08:09:54Z</dcterms:modified>
</cp:coreProperties>
</file>